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</p:sldMasterIdLst>
  <p:notesMasterIdLst>
    <p:notesMasterId r:id="rId37"/>
  </p:notesMasterIdLst>
  <p:sldIdLst>
    <p:sldId id="257" r:id="rId3"/>
    <p:sldId id="323" r:id="rId4"/>
    <p:sldId id="324" r:id="rId5"/>
    <p:sldId id="325" r:id="rId6"/>
    <p:sldId id="280" r:id="rId7"/>
    <p:sldId id="305" r:id="rId8"/>
    <p:sldId id="281" r:id="rId9"/>
    <p:sldId id="338" r:id="rId10"/>
    <p:sldId id="326" r:id="rId11"/>
    <p:sldId id="327" r:id="rId12"/>
    <p:sldId id="328" r:id="rId13"/>
    <p:sldId id="287" r:id="rId14"/>
    <p:sldId id="288" r:id="rId15"/>
    <p:sldId id="307" r:id="rId16"/>
    <p:sldId id="308" r:id="rId17"/>
    <p:sldId id="311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295" r:id="rId26"/>
    <p:sldId id="336" r:id="rId27"/>
    <p:sldId id="33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D"/>
    <a:srgbClr val="041E42"/>
    <a:srgbClr val="FFF7E9"/>
    <a:srgbClr val="A89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E5147-A163-41D8-8473-1FCF1297D1B3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2CED-2D2B-422C-963E-FB1D0E51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4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17419E-0875-D942-9CAF-0F35D20A2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726" y="-34725"/>
            <a:ext cx="12368279" cy="695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77" y="1122363"/>
            <a:ext cx="10929846" cy="2387600"/>
          </a:xfrm>
        </p:spPr>
        <p:txBody>
          <a:bodyPr lIns="0" tIns="0" rIns="0" bIns="0" anchor="b">
            <a:noAutofit/>
          </a:bodyPr>
          <a:lstStyle>
            <a:lvl1pPr algn="l">
              <a:defRPr sz="8000" cap="all" spc="100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77" y="3602038"/>
            <a:ext cx="10929846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ED747343-01E4-E34B-9032-EE978060EE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815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B03F9-EA65-F74A-9B3D-80E8F4DDE1BB}"/>
              </a:ext>
            </a:extLst>
          </p:cNvPr>
          <p:cNvSpPr txBox="1"/>
          <p:nvPr userDrawn="1"/>
        </p:nvSpPr>
        <p:spPr>
          <a:xfrm>
            <a:off x="8886414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29,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4FDE54-BD9B-ED49-8E75-967ECE2D9085}"/>
              </a:ext>
            </a:extLst>
          </p:cNvPr>
          <p:cNvCxnSpPr>
            <a:cxnSpLocks/>
          </p:cNvCxnSpPr>
          <p:nvPr userDrawn="1"/>
        </p:nvCxnSpPr>
        <p:spPr>
          <a:xfrm>
            <a:off x="1266092" y="5721180"/>
            <a:ext cx="1029483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phic 20">
            <a:extLst>
              <a:ext uri="{FF2B5EF4-FFF2-40B4-BE49-F238E27FC236}">
                <a16:creationId xmlns:a16="http://schemas.microsoft.com/office/drawing/2014/main" id="{E51175FA-E251-D04D-801C-D91461935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384" y="5716397"/>
            <a:ext cx="3056600" cy="7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029-C541-884E-842B-F797D946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6A53BAD-809A-6B44-986F-52E42C134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14457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9ADC1-FE9B-8242-900C-D43D998F9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2988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B5A53E-9330-9B44-A958-B134EC60CDB1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59CE-0826-DE4A-806C-08B67B2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4" y="681034"/>
            <a:ext cx="6233550" cy="5316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4A345-F4C3-364D-986C-F0562AE8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734E7C-0B31-DE42-BF15-966B53B1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45EAF-EA73-4E44-A9C2-044146BF57AF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E5CE37C-C3DE-9748-8629-EE497401FA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565944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DC57BB-A308-0B45-870B-1EE7038304B5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000B-1FD0-3A4C-83DE-FCF6F942EEB0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C854FD-58D5-404B-A083-42287C72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8DBB8-5E93-BD41-AD10-D2EB49EB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7251" y="681035"/>
            <a:ext cx="6213671" cy="531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E5B1-9090-3444-BE46-D4C6A2CD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A234B8-2484-DE4B-8CE3-1FBE9E139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66693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6E9B56-0AD5-D74F-A4ED-1782E7638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46F50-6ADA-7642-80F4-F57FA728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1170-E968-2243-BFAD-1E89D0E7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7" y="1825625"/>
            <a:ext cx="10929846" cy="41719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A46140-B89B-5446-80D4-07BF476DB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078498-9903-3649-82EA-51B5265C8514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BED805-87F3-8745-BA52-2DEA76B0C4A3}"/>
              </a:ext>
            </a:extLst>
          </p:cNvPr>
          <p:cNvSpPr txBox="1"/>
          <p:nvPr userDrawn="1"/>
        </p:nvSpPr>
        <p:spPr>
          <a:xfrm>
            <a:off x="7820023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4B2CE6C-BD49-084B-B487-F566B634B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71503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E2730-FAC5-9B41-913C-192D006C9E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E2B8-6BE8-6541-B62D-E02A6E4EE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32024" y="681034"/>
            <a:ext cx="2628900" cy="53165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7718A-9ABE-C34A-8584-6F2EACCE6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6" y="681034"/>
            <a:ext cx="8148548" cy="53165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B115F6-B0E5-9740-B0CF-6942561D8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73426B-F9FF-664B-9EB8-1CE70220BCC6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323519-DB4D-6A45-8BF9-BE69947ADEC5}"/>
              </a:ext>
            </a:extLst>
          </p:cNvPr>
          <p:cNvSpPr txBox="1"/>
          <p:nvPr userDrawn="1"/>
        </p:nvSpPr>
        <p:spPr>
          <a:xfrm>
            <a:off x="7820023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97679E6-D01E-884F-B4EE-434ACA3A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431500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77" y="1122363"/>
            <a:ext cx="10929846" cy="2387600"/>
          </a:xfrm>
        </p:spPr>
        <p:txBody>
          <a:bodyPr lIns="0" tIns="0" rIns="0" bIns="0" anchor="b">
            <a:noAutofit/>
          </a:bodyPr>
          <a:lstStyle>
            <a:lvl1pPr algn="l">
              <a:defRPr sz="8000" cap="all" spc="100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77" y="3602038"/>
            <a:ext cx="10929846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C3961147-7614-6D4D-BA9D-2146B27EBA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815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9486B-1990-7040-8AC7-3E09C7E43D1A}"/>
              </a:ext>
            </a:extLst>
          </p:cNvPr>
          <p:cNvSpPr txBox="1"/>
          <p:nvPr userDrawn="1"/>
        </p:nvSpPr>
        <p:spPr>
          <a:xfrm>
            <a:off x="8886414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29,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148431-9403-1B4F-883C-8640E7DCBAE8}"/>
              </a:ext>
            </a:extLst>
          </p:cNvPr>
          <p:cNvCxnSpPr>
            <a:cxnSpLocks/>
          </p:cNvCxnSpPr>
          <p:nvPr userDrawn="1"/>
        </p:nvCxnSpPr>
        <p:spPr>
          <a:xfrm>
            <a:off x="1266092" y="5721180"/>
            <a:ext cx="1029483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aphic 20">
            <a:extLst>
              <a:ext uri="{FF2B5EF4-FFF2-40B4-BE49-F238E27FC236}">
                <a16:creationId xmlns:a16="http://schemas.microsoft.com/office/drawing/2014/main" id="{EF4EA8B9-47D3-9247-ACB9-1E3E6B8E5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384" y="5716397"/>
            <a:ext cx="3056600" cy="7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5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B5E297-A646-2E48-9E6A-96530AE7DFB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AA9A34B-AE99-2D45-82F2-F79F18C8B0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788" y="0"/>
            <a:ext cx="4240212" cy="68580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C7AAED-AB77-EA49-9B22-59DB11265689}"/>
              </a:ext>
            </a:extLst>
          </p:cNvPr>
          <p:cNvCxnSpPr>
            <a:cxnSpLocks/>
          </p:cNvCxnSpPr>
          <p:nvPr userDrawn="1"/>
        </p:nvCxnSpPr>
        <p:spPr>
          <a:xfrm>
            <a:off x="1270952" y="5721180"/>
            <a:ext cx="632845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F4BA9805-13F2-E745-ADD1-4FA6E2AFD3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3892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5FE81-370D-D141-B289-92F54BFDF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4D6ABF-A1F0-0A4B-852B-9394072CE157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0">
            <a:extLst>
              <a:ext uri="{FF2B5EF4-FFF2-40B4-BE49-F238E27FC236}">
                <a16:creationId xmlns:a16="http://schemas.microsoft.com/office/drawing/2014/main" id="{ADCB7459-4566-4946-B5B4-44CB57B6B1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384" y="5716397"/>
            <a:ext cx="3056600" cy="7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D548F5-FAF8-3D40-8F6B-1118EDDE1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81693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354F63EC-E1EA-BE4A-B191-8E2DEBB1E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13627" y="252150"/>
            <a:ext cx="2168449" cy="663079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FD0FFB4-FB29-6445-8F62-229B56F55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07A8DD-46D5-7546-A5BC-EFB7A6E0DF59}"/>
              </a:ext>
            </a:extLst>
          </p:cNvPr>
          <p:cNvSpPr txBox="1"/>
          <p:nvPr userDrawn="1"/>
        </p:nvSpPr>
        <p:spPr>
          <a:xfrm>
            <a:off x="6220324" y="6363059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6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010C0-1552-8D4E-ACC1-D2E0B735F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8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338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688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661688" y="5523468"/>
            <a:ext cx="661292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20A0B903-AEC6-4543-81EF-CD5D82545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83453" y="252151"/>
            <a:ext cx="1903750" cy="582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D1076-FBA6-BE47-8453-0FBE28B8AB2F}"/>
              </a:ext>
            </a:extLst>
          </p:cNvPr>
          <p:cNvSpPr txBox="1"/>
          <p:nvPr userDrawn="1"/>
        </p:nvSpPr>
        <p:spPr>
          <a:xfrm>
            <a:off x="6771488" y="6455392"/>
            <a:ext cx="50312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B43E43-B3D6-274B-8439-3DC742EDE9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51608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8E80C6EE-B67C-A74A-9A5D-838DA9E038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788" y="0"/>
            <a:ext cx="424021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1DE25A-6424-0B41-A43C-94C0B0D437F1}"/>
              </a:ext>
            </a:extLst>
          </p:cNvPr>
          <p:cNvCxnSpPr>
            <a:cxnSpLocks/>
          </p:cNvCxnSpPr>
          <p:nvPr userDrawn="1"/>
        </p:nvCxnSpPr>
        <p:spPr>
          <a:xfrm>
            <a:off x="1270952" y="5721180"/>
            <a:ext cx="632845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F783030-C1E6-3E4F-96E5-9D9EC36C1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3892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3496D65-20FF-3146-81F3-2296B07A8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5BAD7F-B806-D64D-889C-77CFB40C2E9B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Graphic 20">
            <a:extLst>
              <a:ext uri="{FF2B5EF4-FFF2-40B4-BE49-F238E27FC236}">
                <a16:creationId xmlns:a16="http://schemas.microsoft.com/office/drawing/2014/main" id="{DFAC882E-E42F-F343-ADA4-11CED6168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384" y="5716397"/>
            <a:ext cx="3056600" cy="7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A94636-0146-0046-B0D7-AD4443982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175" y="1913708"/>
            <a:ext cx="311651" cy="2526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5" y="2441401"/>
            <a:ext cx="5369170" cy="208280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500">
                <a:solidFill>
                  <a:srgbClr val="041E4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8997" y="4765168"/>
            <a:ext cx="514008" cy="6415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474E5B-95CB-B24A-8FCA-CE564C84B7C5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E89BD07-7D7D-2047-A586-7F58DB06EC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4304154-A9BD-6B4D-92F2-DA6E36596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F14D4-3C2A-3D45-92C0-C62B70E6C122}"/>
              </a:ext>
            </a:extLst>
          </p:cNvPr>
          <p:cNvSpPr txBox="1"/>
          <p:nvPr userDrawn="1"/>
        </p:nvSpPr>
        <p:spPr>
          <a:xfrm>
            <a:off x="6999615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4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2EF-BE4D-2C4A-90ED-7F7DB977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2405062"/>
            <a:ext cx="7427844" cy="2047875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DEEE-00D9-3547-A8D8-3609E9FE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4541561"/>
            <a:ext cx="7426325" cy="1680336"/>
          </a:xfrm>
        </p:spPr>
        <p:txBody>
          <a:bodyPr/>
          <a:lstStyle>
            <a:lvl1pPr algn="l">
              <a:defRPr sz="24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823A88-DEEB-2C47-999E-F5C0D6427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571487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0375880-9001-A14F-BCC4-E66072D63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860123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92A5-DF4E-C24D-B9DE-19C7EE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AFA2-8AAB-8B4F-B318-EAC66057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FC53-7005-B64C-BB66-1342FF2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8722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2840562-8ECD-4E43-A0E1-01B433289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161980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6987C-2EB9-2942-8089-3DE20A495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1827467"/>
            <a:ext cx="5343845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2A85-EE35-B140-B78F-679DA9C5E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30" y="2651379"/>
            <a:ext cx="5343845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123D3-0966-DC4E-8B5D-B251B3E6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27467"/>
            <a:ext cx="5388723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56AE-F12B-CF4B-82C1-EF534DC7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51379"/>
            <a:ext cx="5388723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84B8C4-93FE-BE41-BD44-E928DAE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E21E1BD-C748-5D4C-930C-D033BAFE2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978835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029-C541-884E-842B-F797D946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92018-8186-974D-97AF-BF58459602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629463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83C86BD-E679-904B-840F-D9258AB312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659004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B5A53E-9330-9B44-A958-B134EC60CDB1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59CE-0826-DE4A-806C-08B67B2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4" y="681034"/>
            <a:ext cx="6233550" cy="5316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4A345-F4C3-364D-986C-F0562AE8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734E7C-0B31-DE42-BF15-966B53B1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C9D060-3165-AA41-8985-233E5E9DFC06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D144CC4-C0CA-4442-B17E-5CFAC100D0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829339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DC57BB-A308-0B45-870B-1EE7038304B5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854FD-58D5-404B-A083-42287C72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8DBB8-5E93-BD41-AD10-D2EB49EB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7251" y="681035"/>
            <a:ext cx="6213671" cy="531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E5B1-9090-3444-BE46-D4C6A2CD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25DE2-DBF8-5841-8C91-802DAA9FC83D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EC0CC1-B52B-7B4F-8514-0ACF93288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770802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6E9B56-0AD5-D74F-A4ED-1782E7638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46F50-6ADA-7642-80F4-F57FA728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1170-E968-2243-BFAD-1E89D0E7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7" y="1825625"/>
            <a:ext cx="10929846" cy="41719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29A82-E849-5A40-AEBD-707A24B9B105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C26441F-3561-C34A-892B-8F8692CC2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08D2CB1-DD76-2D4E-924A-F031A7CE3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795B2-4D10-E84D-9E44-52B8A560C03F}"/>
              </a:ext>
            </a:extLst>
          </p:cNvPr>
          <p:cNvSpPr txBox="1"/>
          <p:nvPr userDrawn="1"/>
        </p:nvSpPr>
        <p:spPr>
          <a:xfrm>
            <a:off x="6999615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0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65FB1-DCD5-ED4C-9650-97314784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7719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C9EB6F-CEE0-CC46-8E59-51092DE08178}"/>
              </a:ext>
            </a:extLst>
          </p:cNvPr>
          <p:cNvSpPr txBox="1"/>
          <p:nvPr userDrawn="1"/>
        </p:nvSpPr>
        <p:spPr>
          <a:xfrm>
            <a:off x="5770247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3542F79-7182-D845-91B9-87C13A679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90376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E2730-FAC5-9B41-913C-192D006C9E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E2B8-6BE8-6541-B62D-E02A6E4EE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32024" y="681034"/>
            <a:ext cx="2628900" cy="53165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7718A-9ABE-C34A-8584-6F2EACCE6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6" y="681034"/>
            <a:ext cx="8148548" cy="53165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35B42C-D7A1-2E49-BF59-EB66DB737C89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A96C8DA0-7A60-4D45-BF95-3C29B1DD6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BFF08A-DB49-C943-AF20-082BE46818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04B09A-226C-CF44-9FD9-D57EB3E5B9BE}"/>
              </a:ext>
            </a:extLst>
          </p:cNvPr>
          <p:cNvSpPr txBox="1"/>
          <p:nvPr userDrawn="1"/>
        </p:nvSpPr>
        <p:spPr>
          <a:xfrm>
            <a:off x="6999615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0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293668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65FB1-DCD5-ED4C-9650-97314784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7719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C9EB6F-CEE0-CC46-8E59-51092DE08178}"/>
              </a:ext>
            </a:extLst>
          </p:cNvPr>
          <p:cNvSpPr txBox="1"/>
          <p:nvPr userDrawn="1"/>
        </p:nvSpPr>
        <p:spPr>
          <a:xfrm>
            <a:off x="5770247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3542F79-7182-D845-91B9-87C13A679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689778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493896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477503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841168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3473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8838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73981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1C10E-C75D-AD47-B293-15F8714DC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8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338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688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661688" y="5523468"/>
            <a:ext cx="661292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6E616B-C20C-AB4E-AF0A-6A30BC63C621}"/>
              </a:ext>
            </a:extLst>
          </p:cNvPr>
          <p:cNvSpPr txBox="1"/>
          <p:nvPr userDrawn="1"/>
        </p:nvSpPr>
        <p:spPr>
          <a:xfrm>
            <a:off x="6771488" y="6455392"/>
            <a:ext cx="50312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A4A20C1-840D-F245-8C2E-976FEC73C3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98470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490F38-8CA8-AC48-9298-D4C9F2A04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70"/>
            <a:ext cx="12192000" cy="68450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175" y="1913708"/>
            <a:ext cx="311651" cy="2526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5" y="2441401"/>
            <a:ext cx="5369170" cy="208280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500">
                <a:solidFill>
                  <a:srgbClr val="041E4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8997" y="4765168"/>
            <a:ext cx="514008" cy="6415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1C24BF-56FC-984A-8CA4-0DBCCD3F76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F4F52-B3A2-0B44-B09B-A58F030A762D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C3030E-F8EF-BB48-ADA3-BF4EAAB3A784}"/>
              </a:ext>
            </a:extLst>
          </p:cNvPr>
          <p:cNvSpPr txBox="1"/>
          <p:nvPr userDrawn="1"/>
        </p:nvSpPr>
        <p:spPr>
          <a:xfrm>
            <a:off x="7820023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E946917-F3A2-0E4D-A867-6272D13885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369676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2EF-BE4D-2C4A-90ED-7F7DB977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2405062"/>
            <a:ext cx="7427844" cy="2047875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DEEE-00D9-3547-A8D8-3609E9FE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4541561"/>
            <a:ext cx="7426325" cy="1650518"/>
          </a:xfrm>
        </p:spPr>
        <p:txBody>
          <a:bodyPr/>
          <a:lstStyle>
            <a:lvl1pPr algn="l">
              <a:defRPr sz="24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48B36E-E5D6-2846-A4A0-E0DE9D3BF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73225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5D71A5-BB53-5D4E-834E-9BF3B6D7C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195331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92A5-DF4E-C24D-B9DE-19C7EE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AFA2-8AAB-8B4F-B318-EAC66057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FC53-7005-B64C-BB66-1342FF2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8722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030F55-C01E-BD43-A126-C31357553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21520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6987C-2EB9-2942-8089-3DE20A495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1827467"/>
            <a:ext cx="5343845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2A85-EE35-B140-B78F-679DA9C5E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30" y="2651379"/>
            <a:ext cx="5343845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123D3-0966-DC4E-8B5D-B251B3E6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27467"/>
            <a:ext cx="5388723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56AE-F12B-CF4B-82C1-EF534DC7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51379"/>
            <a:ext cx="5388723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84B8C4-93FE-BE41-BD44-E928DAE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3F5036C-72B9-3545-B862-959313ECE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688" y="6477875"/>
            <a:ext cx="4840288" cy="139700"/>
          </a:xfrm>
        </p:spPr>
        <p:txBody>
          <a:bodyPr wrap="none" lIns="0" tIns="0" rIns="0" bIns="0" anchor="ctr" anchorCtr="0"/>
          <a:lstStyle>
            <a:lvl1pPr marL="0" indent="0">
              <a:buNone/>
              <a:defRPr sz="1200" kern="600" cap="all" spc="5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College of Health Professions</a:t>
            </a:r>
          </a:p>
        </p:txBody>
      </p:sp>
    </p:spTree>
    <p:extLst>
      <p:ext uri="{BB962C8B-B14F-4D97-AF65-F5344CB8AC3E}">
        <p14:creationId xmlns:p14="http://schemas.microsoft.com/office/powerpoint/2010/main" val="89638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15.sv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5003AB-07D9-5240-A205-FE39790B468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456227" y="2210702"/>
            <a:ext cx="3455828" cy="4450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90DA-D1D6-7E49-B9D8-2D1C34A8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8D4E-93F0-F247-A40C-5CA7F679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77" y="1825625"/>
            <a:ext cx="10929846" cy="417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C1CA5D-EB62-2C49-9297-45A57CCE75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03C94-477B-3D47-BBC2-BB5CBBA69127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EBD878-57B0-9340-91CE-67EC86A43BD1}"/>
              </a:ext>
            </a:extLst>
          </p:cNvPr>
          <p:cNvSpPr txBox="1"/>
          <p:nvPr userDrawn="1"/>
        </p:nvSpPr>
        <p:spPr>
          <a:xfrm>
            <a:off x="7820023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2" r:id="rId3"/>
    <p:sldLayoutId id="2147483661" r:id="rId4"/>
    <p:sldLayoutId id="2147483663" r:id="rId5"/>
    <p:sldLayoutId id="2147483664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100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5003AB-07D9-5240-A205-FE39790B468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8456227" y="2210702"/>
            <a:ext cx="3455828" cy="4450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90DA-D1D6-7E49-B9D8-2D1C34A8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8D4E-93F0-F247-A40C-5CA7F679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77" y="1825625"/>
            <a:ext cx="10929846" cy="417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03C94-477B-3D47-BBC2-BB5CBBA69127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2E39DDB-B06E-F14F-8ED9-24B8F461A29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229FF-991F-F845-8B61-D4E2D635A02E}"/>
              </a:ext>
            </a:extLst>
          </p:cNvPr>
          <p:cNvSpPr txBox="1"/>
          <p:nvPr userDrawn="1"/>
        </p:nvSpPr>
        <p:spPr>
          <a:xfrm>
            <a:off x="6999615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4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805" r:id="rId16"/>
    <p:sldLayoutId id="2147483803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100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png"/><Relationship Id="rId5" Type="http://schemas.openxmlformats.org/officeDocument/2006/relationships/hyperlink" Target="https://www.uakron.edu/socialwork/field-education/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mcmanus@uakron.edu" TargetMode="External"/><Relationship Id="rId5" Type="http://schemas.openxmlformats.org/officeDocument/2006/relationships/hyperlink" Target="mailto:rpterry@uakron.edu" TargetMode="External"/><Relationship Id="rId4" Type="http://schemas.openxmlformats.org/officeDocument/2006/relationships/hyperlink" Target="mailto:mascar@uakron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hyperlink" Target="https://www.uakron.edu/socialwork/agency-search.do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www.higheredjobs.com/Articles/articleDisplay.cfm?ID=2546" TargetMode="Externa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nursemanifest.com/2015/08/11/the-promise-of-nursing-social-justice-and-health/" TargetMode="Externa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0.png"/><Relationship Id="rId4" Type="http://schemas.openxmlformats.org/officeDocument/2006/relationships/hyperlink" Target="https://www.uakron.edu/socialwork/field-educa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4A8C-D77D-475B-9224-44FB7C47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50970-7488-4FD4-9E01-9675AC4B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1" y="4601965"/>
            <a:ext cx="6619274" cy="1079643"/>
          </a:xfrm>
        </p:spPr>
        <p:txBody>
          <a:bodyPr/>
          <a:lstStyle/>
          <a:p>
            <a:r>
              <a:rPr lang="en-US" sz="2400" dirty="0"/>
              <a:t>Part 1</a:t>
            </a:r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40A225-A463-4930-AD7C-044410B0D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73496B-0658-48BA-93F3-0DE0F1C68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MSW Field Students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ABE82F-0CAB-17A2-B255-FB286E11B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42"/>
    </mc:Choice>
    <mc:Fallback>
      <p:transition spd="slow" advTm="8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B225-0179-4E74-0AA2-561D9EDD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Field Education Structure and expectations: Specialist (Concentration) Year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EA60-C258-5B12-355E-7D665785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Two consecutive semesters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Field begins at the start of the semester</a:t>
            </a:r>
            <a:endParaRPr lang="en-US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Specialist</a:t>
            </a: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Concentration</a:t>
            </a: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-Full-time Student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nd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year- 2nd placement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Specialist</a:t>
            </a: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(Concentration)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 Part-time Student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4t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 – 1st placement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Specialist (Concentration) Advanced Standing</a:t>
            </a:r>
          </a:p>
          <a:p>
            <a:pPr lvl="1" fontAlgn="base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1 year program – 1 field placement only 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3733F-1655-E519-A676-31BE0B0757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DF0AF8-03AA-2C00-8AAC-9C487E3B2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23"/>
    </mc:Choice>
    <mc:Fallback>
      <p:transition spd="slow" advTm="6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841C-A212-4DC6-A0CA-EDF3D8B1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Field Education Structure and expectations for </a:t>
            </a:r>
            <a:r>
              <a:rPr lang="en-US" sz="4000" dirty="0"/>
              <a:t>MSW 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8 مهارات Skills يحتاجها كل طالب لمواجهة تحديات المستقبل - تعليم جديد">
            <a:extLst>
              <a:ext uri="{FF2B5EF4-FFF2-40B4-BE49-F238E27FC236}">
                <a16:creationId xmlns:a16="http://schemas.microsoft.com/office/drawing/2014/main" id="{C5C3086F-D2D7-CC36-87E5-3F9A983AD9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" y="1825625"/>
            <a:ext cx="9959337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4276A-1215-01FD-8795-6EC564105D46}"/>
              </a:ext>
            </a:extLst>
          </p:cNvPr>
          <p:cNvSpPr txBox="1"/>
          <p:nvPr/>
        </p:nvSpPr>
        <p:spPr>
          <a:xfrm rot="20987105">
            <a:off x="2788853" y="2230412"/>
            <a:ext cx="147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ENGAGE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44E88-76DB-C9AD-37C9-F764BD5E410A}"/>
              </a:ext>
            </a:extLst>
          </p:cNvPr>
          <p:cNvSpPr txBox="1"/>
          <p:nvPr/>
        </p:nvSpPr>
        <p:spPr>
          <a:xfrm>
            <a:off x="5152801" y="2105774"/>
            <a:ext cx="125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ASSESS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B0C19-BC94-2286-DBD3-DCE8B0644E22}"/>
              </a:ext>
            </a:extLst>
          </p:cNvPr>
          <p:cNvSpPr txBox="1"/>
          <p:nvPr/>
        </p:nvSpPr>
        <p:spPr>
          <a:xfrm>
            <a:off x="7218124" y="2105774"/>
            <a:ext cx="1670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INTERVENE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0CBF7-B9E9-86F9-027F-07E56F2606F1}"/>
              </a:ext>
            </a:extLst>
          </p:cNvPr>
          <p:cNvSpPr txBox="1"/>
          <p:nvPr/>
        </p:nvSpPr>
        <p:spPr>
          <a:xfrm rot="636545" flipH="1">
            <a:off x="9321178" y="2269799"/>
            <a:ext cx="161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EVALUATE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A0708-3F85-0729-BB84-0E5F7A804FA0}"/>
              </a:ext>
            </a:extLst>
          </p:cNvPr>
          <p:cNvSpPr txBox="1"/>
          <p:nvPr/>
        </p:nvSpPr>
        <p:spPr>
          <a:xfrm>
            <a:off x="3524381" y="5579218"/>
            <a:ext cx="604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mpact" panose="020B0806030902050204" pitchFamily="34" charset="0"/>
              </a:rPr>
              <a:t>CORE SOCIAL WORK SKILLS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68F846-36FD-F03B-2E90-578B39B43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7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67"/>
    </mc:Choice>
    <mc:Fallback>
      <p:transition spd="slow" advTm="5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941C-B5F8-3AFB-970D-87238DD6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Generalist practice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72F5B-0CD3-1349-6D1A-383D90BC1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02946" y="1025525"/>
            <a:ext cx="3958308" cy="41719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0E04A-B85A-E14B-0F81-45FE9576B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2B4CC-4BBF-394F-8767-D68BF246D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14" y="2840589"/>
            <a:ext cx="3737172" cy="2487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185A6-9EB5-47AD-E6AD-6F38DA794A6B}"/>
              </a:ext>
            </a:extLst>
          </p:cNvPr>
          <p:cNvSpPr txBox="1"/>
          <p:nvPr/>
        </p:nvSpPr>
        <p:spPr>
          <a:xfrm rot="19946612">
            <a:off x="539971" y="2322756"/>
            <a:ext cx="2330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GENERALIST   PRACTICE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04FBE0-E087-5B5C-C050-3C9D52D1D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2"/>
    </mc:Choice>
    <mc:Fallback>
      <p:transition spd="slow" advTm="4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B379D2-9B64-F54E-0AE9-41F5450A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Field AGENCY Sites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A4114B1-7D8E-B5F5-7737-99FF249AB7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06924" y="1825625"/>
            <a:ext cx="5237776" cy="417195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0442C6-C4E0-EBCD-B39D-EE45CE42CF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50777" y="2046062"/>
            <a:ext cx="5230821" cy="373107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E302F-85A8-2B6B-75E0-B97DB78D69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6E3ABF-4ED9-250A-DE11-D9DCD8600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0"/>
    </mc:Choice>
    <mc:Fallback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5D6F-5EE1-5078-07EE-44BAF325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Micro/ Macro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5FA4E-A82E-79F1-ADC8-F0FC949BDB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 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1296E91-F62C-B387-ED75-59D883EC4DAC}"/>
              </a:ext>
            </a:extLst>
          </p:cNvPr>
          <p:cNvSpPr/>
          <p:nvPr/>
        </p:nvSpPr>
        <p:spPr>
          <a:xfrm>
            <a:off x="661688" y="2022348"/>
            <a:ext cx="3933443" cy="2813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884BBED0-CC6B-0146-AAF0-635323794FDB}"/>
              </a:ext>
            </a:extLst>
          </p:cNvPr>
          <p:cNvSpPr/>
          <p:nvPr/>
        </p:nvSpPr>
        <p:spPr>
          <a:xfrm>
            <a:off x="6096000" y="1304469"/>
            <a:ext cx="4066031" cy="4285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>
            <a:endParaRPr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D3C4B3-9BE5-6B31-C38F-329A804A2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16"/>
    </mc:Choice>
    <mc:Fallback>
      <p:transition spd="slow" advTm="7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90B5-5B38-D401-34FE-3123847A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and macro client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45E31-D11B-E2BF-96CB-FBB539B90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5D3B-B155-B978-F968-8DA89942F0ED}"/>
              </a:ext>
            </a:extLst>
          </p:cNvPr>
          <p:cNvSpPr txBox="1"/>
          <p:nvPr/>
        </p:nvSpPr>
        <p:spPr>
          <a:xfrm>
            <a:off x="7025643" y="2644170"/>
            <a:ext cx="2857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Ability to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Engage  </a:t>
            </a:r>
          </a:p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Ability to </a:t>
            </a:r>
            <a:r>
              <a:rPr lang="en-US" sz="2400" b="1" i="0" u="none" strike="noStrike" dirty="0">
                <a:solidFill>
                  <a:srgbClr val="9E7B0A"/>
                </a:solidFill>
                <a:effectLst/>
                <a:latin typeface="Calibri" panose="020F0502020204030204" pitchFamily="34" charset="0"/>
              </a:rPr>
              <a:t>Assess  </a:t>
            </a:r>
          </a:p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Ability to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Intervene  </a:t>
            </a:r>
          </a:p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Ability to </a:t>
            </a:r>
            <a:r>
              <a:rPr lang="en-US" sz="2400" b="1" i="0" u="none" strike="noStrike" dirty="0">
                <a:solidFill>
                  <a:srgbClr val="9E7B0A"/>
                </a:solidFill>
                <a:effectLst/>
                <a:latin typeface="Calibri" panose="020F0502020204030204" pitchFamily="34" charset="0"/>
              </a:rPr>
              <a:t>Evaluate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B1826-2E7E-55E7-9F77-EABF003A71F3}"/>
              </a:ext>
            </a:extLst>
          </p:cNvPr>
          <p:cNvSpPr txBox="1"/>
          <p:nvPr/>
        </p:nvSpPr>
        <p:spPr>
          <a:xfrm>
            <a:off x="631077" y="2148839"/>
            <a:ext cx="46724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Micro Client system </a:t>
            </a:r>
            <a:r>
              <a:rPr lang="en-US" sz="2400" dirty="0"/>
              <a:t>–individual, family, small group- problems solving| case-based research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Macro Client system- </a:t>
            </a:r>
            <a:r>
              <a:rPr lang="en-US" sz="2400" dirty="0"/>
              <a:t>organizations, neighborhoods, community development, administration, policy development/ implementations, program research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B8D9935B-645C-8041-5136-9C7FCA77014A}"/>
              </a:ext>
            </a:extLst>
          </p:cNvPr>
          <p:cNvSpPr/>
          <p:nvPr/>
        </p:nvSpPr>
        <p:spPr>
          <a:xfrm>
            <a:off x="5479542" y="3060192"/>
            <a:ext cx="1232916" cy="737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2938132F-32C6-1870-782A-09AC6CE2EEF1}"/>
              </a:ext>
            </a:extLst>
          </p:cNvPr>
          <p:cNvSpPr/>
          <p:nvPr/>
        </p:nvSpPr>
        <p:spPr>
          <a:xfrm>
            <a:off x="5536692" y="3122676"/>
            <a:ext cx="1118615" cy="612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98EA24-0459-6778-A103-ABDBEC323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11"/>
    </mc:Choice>
    <mc:Fallback>
      <p:transition spd="slow" advTm="4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8050D-969D-DAED-8520-ED593A4E5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BCFFA-AF86-D6A2-9DB6-F32B39DE0F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Aging/Gerontology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Alcohol, Drug, or Substance  Abuse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Child Welfare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Community Planning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Criminal | Juvenile Justice &amp;  Corrections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Developmental Disabilities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Domestic Violence| Crisis  Intervention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Family Services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Group Services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EB1CE8-A8D8-EFB0-E182-C91578481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Target Population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958909-CFB7-4043-E9CC-F83FBA8B11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Health| Community  Health | Hospice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Housing Services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International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Mental Health |  Community Health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Occupational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Rehabilitation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School Social Work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10509B-A6A4-2662-C552-9C7CC958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6" y="681037"/>
            <a:ext cx="10929846" cy="1009651"/>
          </a:xfrm>
        </p:spPr>
        <p:txBody>
          <a:bodyPr/>
          <a:lstStyle/>
          <a:p>
            <a:r>
              <a:rPr lang="en-US" dirty="0"/>
              <a:t>Potential Practice Areas and Target Populations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AE53BF-2FBD-7831-7999-EE7B12690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278A84-2A17-A949-CB6F-7AE4DA763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6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4"/>
    </mc:Choice>
    <mc:Fallback>
      <p:transition spd="slow" advTm="2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E6BE36-0ACA-D13D-887D-9DD44CB9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education terminology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8768B7-0CC7-20E8-AE80-E51F9C8A1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2244199"/>
            <a:ext cx="10646523" cy="333480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3F88EB-982F-A733-C1AC-0B685BF415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School of Social Work and Family Sciences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9BBED6-437E-216A-5B78-78C0403A6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75"/>
    </mc:Choice>
    <mc:Fallback>
      <p:transition spd="slow" advTm="12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C29B-1280-6E70-AF99-785ABAC5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spc="-5" dirty="0">
                <a:latin typeface="Calibri"/>
                <a:cs typeface="Calibri"/>
              </a:rPr>
              <a:t>Securing </a:t>
            </a:r>
            <a:r>
              <a:rPr lang="en-US" sz="6000" spc="-15" dirty="0">
                <a:latin typeface="Calibri"/>
                <a:cs typeface="Calibri"/>
              </a:rPr>
              <a:t>your </a:t>
            </a:r>
            <a:r>
              <a:rPr lang="en-US" sz="6000" spc="-5" dirty="0">
                <a:latin typeface="Calibri"/>
                <a:cs typeface="Calibri"/>
              </a:rPr>
              <a:t>field</a:t>
            </a:r>
            <a:r>
              <a:rPr lang="en-US" sz="6000" spc="-35" dirty="0">
                <a:latin typeface="Calibri"/>
                <a:cs typeface="Calibri"/>
              </a:rPr>
              <a:t> </a:t>
            </a:r>
            <a:r>
              <a:rPr lang="en-US" sz="6000" spc="-5" dirty="0">
                <a:latin typeface="Calibri"/>
                <a:cs typeface="Calibri"/>
              </a:rPr>
              <a:t>placement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7EC9B-3A6C-3DFB-853C-B2C36E466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School of Social Work and Family Sciences 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4E46C9-11C5-0DCD-1ADB-5259FB889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2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6"/>
    </mc:Choice>
    <mc:Fallback>
      <p:transition spd="slow" advTm="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1A1F5B-6C8F-FA1C-C78C-FAF46B1E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your field placement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98C466D-7E7F-C485-F2C6-C87CBA42B2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23103" y="2494157"/>
            <a:ext cx="4005419" cy="283488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D7BEB9-E8F7-A8BB-996D-8EB9ECED5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0688"/>
            <a:ext cx="5687290" cy="4486275"/>
          </a:xfrm>
        </p:spPr>
        <p:txBody>
          <a:bodyPr/>
          <a:lstStyle/>
          <a:p>
            <a:pPr marL="527685" marR="545465" indent="-514984" algn="just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528320" algn="l"/>
              </a:tabLst>
            </a:pPr>
            <a:r>
              <a:rPr lang="en-US" spc="-5" dirty="0">
                <a:solidFill>
                  <a:srgbClr val="002060"/>
                </a:solidFill>
                <a:cs typeface="Calibri"/>
              </a:rPr>
              <a:t>Review field section of social </a:t>
            </a:r>
            <a:r>
              <a:rPr lang="en-US" spc="-15" dirty="0">
                <a:solidFill>
                  <a:srgbClr val="002060"/>
                </a:solidFill>
                <a:cs typeface="Calibri"/>
              </a:rPr>
              <a:t>website- </a:t>
            </a:r>
            <a:r>
              <a:rPr lang="en-US" spc="-15" dirty="0">
                <a:solidFill>
                  <a:srgbClr val="FFC000"/>
                </a:solidFill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https://www.uakron.edu/socialwork/field-education/</a:t>
            </a:r>
            <a:r>
              <a:rPr lang="en-US" spc="-15" dirty="0">
                <a:solidFill>
                  <a:srgbClr val="FFC000"/>
                </a:solidFill>
                <a:cs typeface="Calibri"/>
              </a:rPr>
              <a:t> </a:t>
            </a:r>
            <a:endParaRPr lang="en-US" dirty="0">
              <a:solidFill>
                <a:srgbClr val="FFC000"/>
              </a:solidFill>
              <a:cs typeface="Calibri"/>
            </a:endParaRPr>
          </a:p>
          <a:p>
            <a:pPr marL="527685" marR="170180" indent="-514984" algn="just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8320" algn="l"/>
              </a:tabLst>
            </a:pPr>
            <a:r>
              <a:rPr lang="en-US" spc="-20" dirty="0">
                <a:solidFill>
                  <a:srgbClr val="002060"/>
                </a:solidFill>
                <a:cs typeface="Calibri"/>
              </a:rPr>
              <a:t>Review deadline for required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application materials 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pPr marL="527685" marR="5080" indent="-514984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8320" algn="l"/>
              </a:tabLst>
            </a:pPr>
            <a:r>
              <a:rPr lang="en-US" spc="-15" dirty="0">
                <a:solidFill>
                  <a:srgbClr val="002060"/>
                </a:solidFill>
                <a:cs typeface="Calibri"/>
              </a:rPr>
              <a:t>Field Placement must be secured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prior </a:t>
            </a:r>
            <a:r>
              <a:rPr lang="en-US" spc="-15" dirty="0">
                <a:solidFill>
                  <a:srgbClr val="002060"/>
                </a:solidFill>
                <a:cs typeface="Calibri"/>
              </a:rPr>
              <a:t>to </a:t>
            </a:r>
            <a:r>
              <a:rPr lang="en-US" spc="-20" dirty="0">
                <a:solidFill>
                  <a:srgbClr val="002060"/>
                </a:solidFill>
                <a:cs typeface="Calibri"/>
              </a:rPr>
              <a:t>start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of</a:t>
            </a:r>
            <a:r>
              <a:rPr lang="en-US" spc="2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002060"/>
                </a:solidFill>
                <a:cs typeface="Calibri"/>
              </a:rPr>
              <a:t>semester (failure to do so will delay start of field)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FA89E0-4B7F-87BC-D458-AB9DA2DD2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School of Social Work and Family Sciences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9C1805-D7E6-587B-DCC7-6097A8DFA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65"/>
    </mc:Choice>
    <mc:Fallback>
      <p:transition spd="slow" advTm="7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73EB-2916-E86B-9DF5-97D9D0B4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student Field Contact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AE45E-98CC-AB5C-9AC0-0F457F70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825625"/>
            <a:ext cx="11046573" cy="4652250"/>
          </a:xfrm>
        </p:spPr>
        <p:txBody>
          <a:bodyPr/>
          <a:lstStyle/>
          <a:p>
            <a:r>
              <a:rPr lang="en-US" sz="2400" b="1" dirty="0">
                <a:solidFill>
                  <a:srgbClr val="004C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MSW Field Coordinator – Overall Field Contact </a:t>
            </a:r>
          </a:p>
          <a:p>
            <a:r>
              <a:rPr lang="en-US" sz="2400" b="0" i="0" dirty="0">
                <a:solidFill>
                  <a:srgbClr val="1C1C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Monica Ascar, MSW, LISW-S</a:t>
            </a:r>
            <a:br>
              <a:rPr lang="en-US" sz="2400" b="0" i="0" dirty="0">
                <a:solidFill>
                  <a:srgbClr val="1C1C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i="0" dirty="0">
                <a:solidFill>
                  <a:srgbClr val="1C1C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mascar@uakron.edu</a:t>
            </a:r>
            <a:r>
              <a:rPr lang="en-US" sz="2400" b="0" i="0" dirty="0">
                <a:solidFill>
                  <a:srgbClr val="1C1C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i="0" dirty="0">
                <a:solidFill>
                  <a:srgbClr val="1C1C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Phone: 330-515-0600</a:t>
            </a:r>
            <a:endParaRPr lang="en-US" sz="2400" b="1" dirty="0">
              <a:solidFill>
                <a:srgbClr val="1C1C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Each campus has a member of the Field Education team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that you may contact as needed: </a:t>
            </a:r>
          </a:p>
          <a:p>
            <a:pPr algn="l"/>
            <a:r>
              <a:rPr lang="en-US" sz="2000" b="1" i="0" dirty="0">
                <a:solidFill>
                  <a:srgbClr val="004C9D"/>
                </a:solidFill>
                <a:effectLst/>
                <a:latin typeface="+mn-lt"/>
              </a:rPr>
              <a:t>Graduate Main &amp; Stark          </a:t>
            </a:r>
          </a:p>
          <a:p>
            <a:r>
              <a:rPr lang="en-US" sz="2000" b="1" i="0" dirty="0">
                <a:solidFill>
                  <a:srgbClr val="1C1C1C"/>
                </a:solidFill>
                <a:effectLst/>
                <a:latin typeface="+mn-lt"/>
              </a:rPr>
              <a:t>Rob Terry, MSSA, LISW-S          </a:t>
            </a:r>
            <a:br>
              <a:rPr lang="en-US" sz="2000" dirty="0">
                <a:latin typeface="+mn-lt"/>
              </a:rPr>
            </a:br>
            <a:r>
              <a:rPr lang="en-US" sz="2000" b="0" i="0" dirty="0">
                <a:solidFill>
                  <a:srgbClr val="1C1C1C"/>
                </a:solidFill>
                <a:effectLst/>
                <a:latin typeface="+mn-lt"/>
              </a:rPr>
              <a:t>Polsky 410</a:t>
            </a:r>
            <a:br>
              <a:rPr lang="en-US" sz="2000" dirty="0">
                <a:latin typeface="+mn-lt"/>
              </a:rPr>
            </a:br>
            <a:r>
              <a:rPr lang="en-US" sz="2000" b="0" i="0" dirty="0">
                <a:solidFill>
                  <a:srgbClr val="1C1C1C"/>
                </a:solidFill>
                <a:effectLst/>
                <a:latin typeface="+mn-lt"/>
              </a:rPr>
              <a:t>Phone: 330-972-8790</a:t>
            </a:r>
            <a:br>
              <a:rPr lang="en-US" sz="2000" dirty="0">
                <a:latin typeface="+mn-lt"/>
              </a:rPr>
            </a:br>
            <a:r>
              <a:rPr lang="en-US" sz="2000" b="0" i="0" dirty="0">
                <a:solidFill>
                  <a:srgbClr val="1C1C1C"/>
                </a:solidFill>
                <a:effectLst/>
                <a:latin typeface="+mn-lt"/>
              </a:rPr>
              <a:t>Email: </a:t>
            </a:r>
            <a:r>
              <a:rPr lang="en-US" sz="2000" b="0" i="0" u="sng" dirty="0">
                <a:solidFill>
                  <a:srgbClr val="0000EE"/>
                </a:solidFill>
                <a:effectLst/>
                <a:latin typeface="+mn-lt"/>
                <a:hlinkClick r:id="rId5"/>
              </a:rPr>
              <a:t>rpterry@uakron.edu</a:t>
            </a:r>
            <a:endParaRPr lang="en-US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34A2-A420-6E47-374E-7CF908813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079B5-0933-B352-9B90-3CC9AF36F6EE}"/>
              </a:ext>
            </a:extLst>
          </p:cNvPr>
          <p:cNvSpPr txBox="1"/>
          <p:nvPr/>
        </p:nvSpPr>
        <p:spPr>
          <a:xfrm>
            <a:off x="4295776" y="4367648"/>
            <a:ext cx="3495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004C9D"/>
                </a:solidFill>
                <a:effectLst/>
              </a:rPr>
              <a:t>Graduate Wayne</a:t>
            </a:r>
          </a:p>
          <a:p>
            <a:r>
              <a:rPr lang="en-US" sz="2000" b="1" i="0" dirty="0">
                <a:solidFill>
                  <a:srgbClr val="1C1C1C"/>
                </a:solidFill>
                <a:effectLst/>
              </a:rPr>
              <a:t>Mark McManus, Ph.D., MSSW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Wayne C134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Phone: 330-972-5213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Email: </a:t>
            </a:r>
            <a:r>
              <a:rPr lang="en-US" sz="2000" b="0" i="0" u="sng" dirty="0">
                <a:solidFill>
                  <a:srgbClr val="0000EE"/>
                </a:solidFill>
                <a:effectLst/>
                <a:hlinkClick r:id="rId6"/>
              </a:rPr>
              <a:t>mcmanus@uakron.edu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A4265-5093-0FB4-B548-08F3BD9F4BF8}"/>
              </a:ext>
            </a:extLst>
          </p:cNvPr>
          <p:cNvSpPr txBox="1"/>
          <p:nvPr/>
        </p:nvSpPr>
        <p:spPr>
          <a:xfrm>
            <a:off x="8067675" y="4396222"/>
            <a:ext cx="3388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004C9D"/>
                </a:solidFill>
                <a:effectLst/>
              </a:rPr>
              <a:t>Graduate Lakewood</a:t>
            </a:r>
          </a:p>
          <a:p>
            <a:r>
              <a:rPr lang="en-US" sz="2000" b="1" i="0" dirty="0">
                <a:solidFill>
                  <a:srgbClr val="1C1C1C"/>
                </a:solidFill>
                <a:effectLst/>
              </a:rPr>
              <a:t>Monica Ascar, MSW, LISW-S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A131, Lakewood Campus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Phone: 330-515-0600</a:t>
            </a:r>
            <a:br>
              <a:rPr lang="en-US" sz="2000" dirty="0"/>
            </a:br>
            <a:r>
              <a:rPr lang="en-US" sz="2000" b="0" i="0" dirty="0">
                <a:solidFill>
                  <a:srgbClr val="1C1C1C"/>
                </a:solidFill>
                <a:effectLst/>
              </a:rPr>
              <a:t>Email: </a:t>
            </a:r>
            <a:r>
              <a:rPr lang="en-US" sz="2000" b="0" i="0" u="sng" dirty="0">
                <a:solidFill>
                  <a:srgbClr val="0000EE"/>
                </a:solidFill>
                <a:effectLst/>
                <a:hlinkClick r:id="rId4"/>
              </a:rPr>
              <a:t>mascar@uakron.edu</a:t>
            </a:r>
            <a:r>
              <a:rPr lang="en-US" sz="2000" b="0" i="0" dirty="0">
                <a:solidFill>
                  <a:srgbClr val="1C1C1C"/>
                </a:solidFill>
                <a:effectLst/>
              </a:rPr>
              <a:t> 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CD0974-DD56-D1B9-0CB5-1B5D37506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5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89"/>
    </mc:Choice>
    <mc:Fallback>
      <p:transition spd="slow" advTm="9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23B6-FF0D-D745-290D-19EEE017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Placement forms and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E59BB-44FF-2ACA-1CDE-6CC47C4B79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10" dirty="0">
                <a:solidFill>
                  <a:schemeClr val="tx1"/>
                </a:solidFill>
                <a:cs typeface="Times New Roman" panose="02020603050405020304" pitchFamily="18" charset="0"/>
              </a:rPr>
              <a:t>Application packet should be submitted to the MSW Field Coordinator within two weeks of being assigned field orientation access: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5"/>
              </a:spcBef>
              <a:buAutoNum type="arabicPeriod"/>
            </a:pP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MSW Field Application Packet </a:t>
            </a:r>
          </a:p>
          <a:p>
            <a:pPr marL="457200" indent="-457200">
              <a:lnSpc>
                <a:spcPct val="100000"/>
              </a:lnSpc>
              <a:spcBef>
                <a:spcPts val="5"/>
              </a:spcBef>
              <a:buAutoNum type="arabicPeriod"/>
            </a:pP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Orientation Pre-placement Part 1 Signature page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2EA63-C3C7-A1E7-6E1B-741B22081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868681"/>
            <a:ext cx="5120640" cy="3794759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 Light" panose="020F0302020204030204" pitchFamily="34" charset="0"/>
              </a:rPr>
              <a:t>Second set of required forms are due after student completes interviews and selects agency (should be submitted NO later than one week prior to the start of the field semester)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 Light" panose="020F0302020204030204" pitchFamily="34" charset="0"/>
              </a:rPr>
              <a:t>3. Agency Acceptance form – completed by agency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 Light" panose="020F0302020204030204" pitchFamily="34" charset="0"/>
              </a:rPr>
              <a:t>4. If needed: completed FAPE Proposal with appropriate signatures 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C8098-DD93-B36F-93C8-3C7259EBD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School of Social Work and Family Sciences 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51287E-89FF-6151-BCED-B633EC918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26"/>
    </mc:Choice>
    <mc:Fallback>
      <p:transition spd="slow" advTm="24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F1130B-18F4-EFD6-D3D5-84059498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Field placement at place of employment (</a:t>
            </a:r>
            <a:r>
              <a:rPr lang="en-US" sz="4000" dirty="0" err="1"/>
              <a:t>fape</a:t>
            </a:r>
            <a:r>
              <a:rPr lang="en-US" sz="4000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5EA2D2-5EA9-EDB4-2EF9-369D266C9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3695" indent="-34099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lang="en-US" sz="2800" b="1" spc="-10" dirty="0">
                <a:cs typeface="Calibri"/>
              </a:rPr>
              <a:t>Required </a:t>
            </a:r>
            <a:r>
              <a:rPr lang="en-US" sz="2800" b="1" spc="-5" dirty="0">
                <a:cs typeface="Calibri"/>
              </a:rPr>
              <a:t>completion </a:t>
            </a:r>
            <a:r>
              <a:rPr lang="en-US" sz="2800" b="1" dirty="0">
                <a:cs typeface="Calibri"/>
              </a:rPr>
              <a:t>of a</a:t>
            </a:r>
            <a:r>
              <a:rPr lang="en-US" sz="2800" b="1" spc="-60" dirty="0">
                <a:cs typeface="Calibri"/>
              </a:rPr>
              <a:t> </a:t>
            </a:r>
            <a:r>
              <a:rPr lang="en-US" sz="2800" b="1" spc="-5" dirty="0">
                <a:cs typeface="Calibri"/>
              </a:rPr>
              <a:t>proposal</a:t>
            </a:r>
            <a:endParaRPr lang="en-US" sz="2800" dirty="0">
              <a:cs typeface="Calibri"/>
            </a:endParaRPr>
          </a:p>
          <a:p>
            <a:pPr marL="353695" marR="416559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lang="en-US" sz="2800" b="1" spc="-5" dirty="0">
                <a:cs typeface="Calibri"/>
              </a:rPr>
              <a:t>Field </a:t>
            </a:r>
            <a:r>
              <a:rPr lang="en-US" sz="2800" b="1" spc="-10" dirty="0">
                <a:cs typeface="Calibri"/>
              </a:rPr>
              <a:t>Instructor </a:t>
            </a:r>
            <a:r>
              <a:rPr lang="en-US" sz="2800" b="1" spc="-15" dirty="0">
                <a:cs typeface="Calibri"/>
              </a:rPr>
              <a:t>separate </a:t>
            </a:r>
            <a:r>
              <a:rPr lang="en-US" sz="2800" b="1" spc="-5" dirty="0">
                <a:cs typeface="Calibri"/>
              </a:rPr>
              <a:t>person from Employment  </a:t>
            </a:r>
            <a:r>
              <a:rPr lang="en-US" sz="2800" b="1" dirty="0">
                <a:cs typeface="Calibri"/>
              </a:rPr>
              <a:t>Supervisor</a:t>
            </a:r>
            <a:endParaRPr lang="en-US" sz="2800" dirty="0"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lang="en-US" sz="2800" b="1" spc="-5" dirty="0">
                <a:cs typeface="Calibri"/>
              </a:rPr>
              <a:t>Field Placement &amp; Employment hours may be the same or separate dependent on agency policy and the ability to link work tasks to competencies.</a:t>
            </a:r>
            <a:endParaRPr lang="en-US" sz="2800" dirty="0">
              <a:cs typeface="Calibri"/>
            </a:endParaRPr>
          </a:p>
          <a:p>
            <a:pPr marL="353695" marR="5080" indent="-34099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lang="en-US" sz="2800" b="1" spc="-5" dirty="0">
                <a:cs typeface="Calibri"/>
              </a:rPr>
              <a:t>Field </a:t>
            </a:r>
            <a:r>
              <a:rPr lang="en-US" sz="2800" b="1" spc="-10" dirty="0">
                <a:cs typeface="Calibri"/>
              </a:rPr>
              <a:t>Instructor </a:t>
            </a:r>
            <a:r>
              <a:rPr lang="en-US" sz="2800" b="1" dirty="0">
                <a:cs typeface="Calibri"/>
              </a:rPr>
              <a:t>= </a:t>
            </a:r>
            <a:r>
              <a:rPr lang="en-US" sz="2800" b="1" spc="-5" dirty="0">
                <a:cs typeface="Calibri"/>
              </a:rPr>
              <a:t>MSW/MSSA/MSSW </a:t>
            </a:r>
            <a:r>
              <a:rPr lang="en-US" sz="2800" b="1" dirty="0">
                <a:cs typeface="Calibri"/>
              </a:rPr>
              <a:t>+ 2 </a:t>
            </a:r>
            <a:r>
              <a:rPr lang="en-US" sz="2800" b="1" spc="-10" dirty="0">
                <a:cs typeface="Calibri"/>
              </a:rPr>
              <a:t>years </a:t>
            </a:r>
            <a:r>
              <a:rPr lang="en-US" sz="2800" b="1" dirty="0">
                <a:cs typeface="Calibri"/>
              </a:rPr>
              <a:t>of </a:t>
            </a:r>
            <a:r>
              <a:rPr lang="en-US" sz="2800" b="1" spc="-10" dirty="0">
                <a:cs typeface="Calibri"/>
              </a:rPr>
              <a:t>post – </a:t>
            </a:r>
            <a:r>
              <a:rPr lang="en-US" sz="2800" b="1" spc="-5" dirty="0">
                <a:cs typeface="Calibri"/>
              </a:rPr>
              <a:t>educational </a:t>
            </a:r>
            <a:r>
              <a:rPr lang="en-US" sz="2800" b="1" spc="-10" dirty="0">
                <a:cs typeface="Calibri"/>
              </a:rPr>
              <a:t>experience and at least 1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spc="-10" dirty="0">
                <a:cs typeface="Calibri"/>
              </a:rPr>
              <a:t>year </a:t>
            </a:r>
            <a:r>
              <a:rPr lang="en-US" sz="2800" b="1" spc="-5" dirty="0">
                <a:cs typeface="Calibri"/>
              </a:rPr>
              <a:t>with </a:t>
            </a:r>
            <a:r>
              <a:rPr lang="en-US" sz="2800" b="1" spc="-10" dirty="0">
                <a:cs typeface="Calibri"/>
              </a:rPr>
              <a:t>employment agency</a:t>
            </a:r>
            <a:endParaRPr lang="en-US" sz="2800" dirty="0">
              <a:cs typeface="Calibri"/>
            </a:endParaRP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DED1D7-4D3D-DB7A-EC5D-A3F0375AE3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200" spc="-5" dirty="0">
                <a:latin typeface="Calibri"/>
                <a:cs typeface="Calibri"/>
              </a:rPr>
              <a:t>School of Social Work and Family Sciences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37124D-34EC-F791-2004-F3D57C3F6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9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62"/>
    </mc:Choice>
    <mc:Fallback>
      <p:transition spd="slow" advTm="25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4AE893-ED68-BDE8-704F-5BB5B651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a field placement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35ABF-E0E9-D38A-61F2-DA4524A4C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527049"/>
          </a:xfrm>
        </p:spPr>
        <p:txBody>
          <a:bodyPr/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939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900" algn="l"/>
                <a:tab pos="470534" algn="l"/>
              </a:tabLst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Agency </a:t>
            </a:r>
            <a:r>
              <a:rPr kumimoji="0" lang="en-US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Roster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-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/>
              </a:rPr>
              <a:t>https://www.uakron.edu/socialwork/agency-search.dot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900" algn="l"/>
                <a:tab pos="470534" algn="l"/>
              </a:tabLst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Review different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agencies based upon areas of practice or location interests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900" algn="l"/>
                <a:tab pos="470534" algn="l"/>
              </a:tabLst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egin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contacting agencies of interest to arrange interview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900" algn="l"/>
                <a:tab pos="470534" algn="l"/>
              </a:tabLst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sure to also review the MSW Field Manual and Syllabus for your particular field course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CDC706-3437-C4AA-7C00-BDD8F8EBB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95146" y="2942252"/>
            <a:ext cx="3542083" cy="193869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EA0CBA-E74B-2204-8C7A-42D35CE71C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1200" spc="-5" dirty="0">
              <a:latin typeface="Calibri"/>
              <a:cs typeface="Calibri"/>
            </a:endParaRPr>
          </a:p>
          <a:p>
            <a:r>
              <a:rPr lang="en-US" sz="1200" spc="-5" dirty="0">
                <a:latin typeface="Calibri"/>
                <a:cs typeface="Calibri"/>
              </a:rPr>
              <a:t>School of Social Work and Family Sciences </a:t>
            </a:r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DF1D91-E6C0-AE8D-8268-BAED86B9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1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10"/>
    </mc:Choice>
    <mc:Fallback>
      <p:transition spd="slow" advTm="15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5169-AE29-370B-AF9C-EAB102C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Process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227B2-3154-2C29-7AE5-F1C8D4EEB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1200" spc="-5" dirty="0">
              <a:latin typeface="Calibri"/>
              <a:cs typeface="Calibri"/>
            </a:endParaRPr>
          </a:p>
          <a:p>
            <a:r>
              <a:rPr lang="en-US" sz="1200" spc="-5" dirty="0">
                <a:latin typeface="Calibri"/>
                <a:cs typeface="Calibri"/>
              </a:rPr>
              <a:t>School of Social Work and Family Sciences </a:t>
            </a: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C9DB07-2F78-95B0-FDAB-1E4C53A4D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"/>
    </mc:Choice>
    <mc:Fallback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7688-99CF-DCE6-36E0-7FCBEE85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Contacting potential field agency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B966EC-D351-802B-27C1-A46F66FAF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4670" y="2067400"/>
            <a:ext cx="4462659" cy="3688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C596D-D091-A56F-A4E8-F606BC0F9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B0B99-C495-1F77-0897-346C9BA82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70" y="5611624"/>
            <a:ext cx="8504657" cy="8535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C1F358-DD3E-4DE9-41E7-171CD04F7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0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3"/>
    </mc:Choice>
    <mc:Fallback>
      <p:transition spd="slow" advTm="3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C571-F20A-7866-358C-9DDCC37D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email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660F-5A81-DD47-9516-446C571A6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495424"/>
            <a:ext cx="10929846" cy="4810125"/>
          </a:xfrm>
        </p:spPr>
        <p:txBody>
          <a:bodyPr/>
          <a:lstStyle/>
          <a:p>
            <a:pPr marL="12700" marR="16700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573655" algn="l"/>
                <a:tab pos="3114675" algn="l"/>
              </a:tabLst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Good morning/afternoon/evening Ms. Pitts, </a:t>
            </a:r>
          </a:p>
          <a:p>
            <a:pPr marL="12700" marR="16700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573655" algn="l"/>
                <a:tab pos="3114675" algn="l"/>
              </a:tabLst>
              <a:defRPr/>
            </a:pPr>
            <a:endParaRPr kumimoji="0" lang="en-US" sz="16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167005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573655" algn="l"/>
                <a:tab pos="3114675" algn="l"/>
              </a:tabLst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My name is</a:t>
            </a:r>
            <a:r>
              <a:rPr kumimoji="0" lang="en-US" sz="16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Sam</a:t>
            </a:r>
            <a:r>
              <a:rPr kumimoji="0" lang="en-US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Super.	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am an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undergraduate student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 The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University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 Akron School of</a:t>
            </a:r>
            <a:r>
              <a:rPr kumimoji="0" lang="en-US" sz="1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Social</a:t>
            </a:r>
            <a:r>
              <a:rPr kumimoji="0" lang="en-US" sz="1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Work and Family Sciences.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begin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my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field education</a:t>
            </a:r>
            <a:r>
              <a:rPr kumimoji="0" lang="en-US" sz="1600" b="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experience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 __________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identify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which semester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year you will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begin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your field education 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experience, i.e.. Summer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2023, Fall 2023,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Spring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2024, Fall</a:t>
            </a:r>
            <a:r>
              <a:rPr kumimoji="0" lang="en-US" sz="14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2024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3251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3251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am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interested in scheduling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interview with you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designated representative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your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organization to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discuss the possibility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securing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field placement (internship) with your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organization. </a:t>
            </a:r>
          </a:p>
          <a:p>
            <a:pPr marL="12700" marR="32512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am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required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</a:t>
            </a:r>
            <a:r>
              <a:rPr kumimoji="0" lang="en-US" sz="1600" b="0" i="0" u="none" strike="noStrike" kern="120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spend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kumimoji="0" lang="en-US" sz="16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Verdana"/>
                <a:ea typeface="+mn-ea"/>
                <a:cs typeface="Verdana"/>
              </a:rPr>
              <a:t>        </a:t>
            </a:r>
            <a:r>
              <a:rPr kumimoji="0" lang="en-US" sz="1600" b="0" i="0" u="sng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hours per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week in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my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field placement with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lang="en-US" sz="1600" b="0" i="0" u="none" strike="noStrike" kern="1200" cap="none" spc="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total</a:t>
            </a:r>
            <a:r>
              <a:rPr kumimoji="0" lang="en-US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lang="en-US" sz="16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Verdana"/>
                <a:ea typeface="+mn-ea"/>
                <a:cs typeface="Verdana"/>
              </a:rPr>
              <a:t> 	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per 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semester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insert applicable information: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15 hours per week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/225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hours for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fall and 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spring or 17.5 hours for 13 weeks </a:t>
            </a:r>
            <a:r>
              <a:rPr kumimoji="0" lang="en-US" sz="1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 the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summer/225</a:t>
            </a:r>
            <a:r>
              <a:rPr kumimoji="0" lang="en-US" sz="14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hours.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10045" algn="l"/>
              </a:tabLst>
              <a:defRPr/>
            </a:pP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10045" algn="l"/>
              </a:tabLst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look forward to an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opportunity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discuss in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more depth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alignment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my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background and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interests with the mission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lang="en-US" sz="1600" b="0" i="0" u="none" strike="noStrike" kern="120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your</a:t>
            </a: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organization. I look forward to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meeting you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learning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more about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role and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impact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your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organization on our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families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lang="en-US" sz="16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Sincerely,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Sam </a:t>
            </a:r>
            <a:r>
              <a:rPr kumimoji="0" lang="en-US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Super, </a:t>
            </a:r>
            <a:r>
              <a:rPr kumimoji="0" lang="en-US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UA 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 of Social </a:t>
            </a:r>
            <a:r>
              <a:rPr kumimoji="0" lang="en-US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Work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Undergraduate</a:t>
            </a:r>
            <a:r>
              <a:rPr kumimoji="0" lang="en-US" sz="1600" b="0" i="0" u="none" strike="noStrike" kern="1200" cap="none" spc="2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8D220-323B-897A-6AF6-C07B7B092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1200" spc="-5" dirty="0">
              <a:latin typeface="Calibri"/>
              <a:cs typeface="Calibri"/>
            </a:endParaRPr>
          </a:p>
          <a:p>
            <a:r>
              <a:rPr lang="en-US" sz="1200" spc="-5" dirty="0">
                <a:latin typeface="Calibri"/>
                <a:cs typeface="Calibri"/>
              </a:rPr>
              <a:t>School of Social Work and Family Sciences 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7A2ACB-5CB1-6F1B-FA2D-D4E3E153A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8"/>
    </mc:Choice>
    <mc:Fallback>
      <p:transition spd="slow" advTm="1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461B6-8F9E-139A-37EB-7EDC804A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tips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E3F52D-1432-66C4-AA67-498AFE49F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95475"/>
            <a:ext cx="5388723" cy="42814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3695" marR="1291590" lvl="0" indent="-340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</a:tabLst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Check organization’s website 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ensure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familiarity with mission statement and  programs offered by your agency </a:t>
            </a:r>
            <a:r>
              <a:rPr lang="en-US" sz="1400" b="1" spc="-5" dirty="0">
                <a:solidFill>
                  <a:prstClr val="black"/>
                </a:solidFill>
                <a:latin typeface="Verdana"/>
                <a:cs typeface="Verdana"/>
              </a:rPr>
              <a:t>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interest</a:t>
            </a:r>
          </a:p>
          <a:p>
            <a:pPr marL="12700" marR="129159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53695" algn="l"/>
                <a:tab pos="354330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53695" marR="1291590" lvl="0" indent="-340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Check </a:t>
            </a:r>
            <a:r>
              <a:rPr lang="en-US" sz="1400" b="1" spc="-5" dirty="0">
                <a:solidFill>
                  <a:prstClr val="black"/>
                </a:solidFill>
                <a:latin typeface="Verdana"/>
                <a:cs typeface="Verdana"/>
              </a:rPr>
              <a:t>the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lang="en-US" sz="1400" b="1" spc="-5" dirty="0">
                <a:solidFill>
                  <a:prstClr val="black"/>
                </a:solidFill>
                <a:latin typeface="Verdana"/>
                <a:cs typeface="Verdana"/>
              </a:rPr>
              <a:t>greeting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on your voicemail …confirm the  professional tone.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Would your  great-grandmother think the  tone, the music, the words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were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respectable?</a:t>
            </a:r>
          </a:p>
          <a:p>
            <a:pPr marL="12700" marR="129159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53695" algn="l"/>
                <a:tab pos="354330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53695" marR="1268730" lvl="0" indent="-340995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</a:tabLst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Identify your “interview  wardrobe”- simplicity is safe.  Take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look at yourself in the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mirror-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minimize any  distractions-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What could be a  potential</a:t>
            </a:r>
            <a:r>
              <a:rPr kumimoji="0" lang="en-US" sz="1400" b="1" i="0" u="none" strike="noStrike" kern="120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distraction?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32EDC3-C63E-03FB-D0E5-2A8E0DAE61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62624" y="575568"/>
            <a:ext cx="3743325" cy="177409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3D7FE3-393D-CC77-FAEF-516CE0BED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200" spc="-5">
                <a:latin typeface="Calibri"/>
                <a:cs typeface="Calibri"/>
              </a:rPr>
              <a:t>School of Social Work and Family Sciences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7BEBEA-7E24-76D8-F6E7-97C02E97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515" y="2799080"/>
            <a:ext cx="4286250" cy="2952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E9C3A-F47F-0300-918B-3AA1973A84B3}"/>
              </a:ext>
            </a:extLst>
          </p:cNvPr>
          <p:cNvSpPr txBox="1"/>
          <p:nvPr/>
        </p:nvSpPr>
        <p:spPr>
          <a:xfrm>
            <a:off x="631076" y="1426825"/>
            <a:ext cx="456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Prior </a:t>
            </a:r>
            <a:r>
              <a:rPr lang="en-US" b="1" spc="-5" dirty="0">
                <a:solidFill>
                  <a:srgbClr val="FF0000"/>
                </a:solidFill>
                <a:latin typeface="Verdana"/>
                <a:cs typeface="Verdana"/>
              </a:rPr>
              <a:t>to your scheduled interview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220182-3BE9-42C5-6573-A7B696B1C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9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32"/>
    </mc:Choice>
    <mc:Fallback>
      <p:transition spd="slow" advTm="4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4C7F-0792-F337-EFB0-8F6B8D31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interview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7B4D-7FE2-3260-7DC2-6B82B6579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Practice before the interview</a:t>
            </a:r>
          </a:p>
          <a:p>
            <a:pPr marL="514350" indent="-514350">
              <a:buAutoNum type="arabicPeriod"/>
            </a:pPr>
            <a:r>
              <a:rPr lang="en-US" dirty="0"/>
              <a:t>Prep your interview space </a:t>
            </a:r>
            <a:r>
              <a:rPr lang="en-US" dirty="0">
                <a:highlight>
                  <a:srgbClr val="FFFF00"/>
                </a:highlight>
              </a:rPr>
              <a:t>(Do not allow the background to be a distraction)</a:t>
            </a:r>
          </a:p>
          <a:p>
            <a:pPr marL="514350" indent="-514350">
              <a:buAutoNum type="arabicPeriod"/>
            </a:pPr>
            <a:r>
              <a:rPr lang="en-US" dirty="0"/>
              <a:t>Dress for success</a:t>
            </a:r>
          </a:p>
          <a:p>
            <a:pPr marL="514350" indent="-514350">
              <a:buAutoNum type="arabicPeriod"/>
            </a:pPr>
            <a:r>
              <a:rPr lang="en-US" dirty="0"/>
              <a:t>Maintain eye contact </a:t>
            </a:r>
          </a:p>
          <a:p>
            <a:pPr marL="514350" indent="-514350">
              <a:buAutoNum type="arabicPeriod"/>
            </a:pPr>
            <a:r>
              <a:rPr lang="en-US" dirty="0"/>
              <a:t>Speak clearly and use reliable microphone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7" name="Content Placeholder 6" descr="A person working on a computer">
            <a:extLst>
              <a:ext uri="{FF2B5EF4-FFF2-40B4-BE49-F238E27FC236}">
                <a16:creationId xmlns:a16="http://schemas.microsoft.com/office/drawing/2014/main" id="{288A2A68-8758-C2DE-FFCD-56B353ABA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1406770"/>
            <a:ext cx="5387975" cy="38518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EAF35-699C-A818-8797-21310D094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A0244-3B6D-0C84-0137-E56C78FE42BD}"/>
              </a:ext>
            </a:extLst>
          </p:cNvPr>
          <p:cNvSpPr txBox="1"/>
          <p:nvPr/>
        </p:nvSpPr>
        <p:spPr>
          <a:xfrm>
            <a:off x="6172200" y="5258593"/>
            <a:ext cx="5387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higheredjobs.com/Articles/articleDisplay.cfm?ID=254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d/3.0/"/>
              </a:rPr>
              <a:t>CC BY-ND</a:t>
            </a:r>
            <a:endParaRPr lang="en-US" sz="9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1C52C0-41D4-3357-FCF2-657421902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9"/>
    </mc:Choice>
    <mc:Fallback>
      <p:transition spd="slow" advTm="3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A7A1-7444-DF47-6EB2-332CB591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appearance and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CF8F-60BB-55AF-BDB6-6ED4FA1FF0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3695" marR="57785" lvl="0" indent="-3409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330" algn="l"/>
              </a:tabLst>
              <a:defRPr/>
            </a:pP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Remember to smile – think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 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achieved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get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lang="en-US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moment  and be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prepared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interviewer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reason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accept you as an intern</a:t>
            </a:r>
          </a:p>
          <a:p>
            <a:pPr marL="353695" marR="57785" lvl="0" indent="-3409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330" algn="l"/>
              </a:tabLst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Appropriate dress is important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05E7F0-78D3-D690-80F8-31F95FB3A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1825625"/>
            <a:ext cx="4348379" cy="41719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51C5C-E45B-A294-3B0C-3AE28EA5B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A9185E-A81C-DD2C-B5C7-F739935A5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1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6"/>
    </mc:Choice>
    <mc:Fallback>
      <p:transition spd="slow" advTm="1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69CAFE-3A6D-6741-7616-DDE36BC0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unknown… for now!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DADC81-62B5-4AC4-D7A4-5B0B22310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3219" y="1825624"/>
            <a:ext cx="6844293" cy="443554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7E135-D341-2C29-0656-EF52C9DC4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25D9D0-E082-6FEC-D460-D7589825A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7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3"/>
    </mc:Choice>
    <mc:Fallback>
      <p:transition spd="slow" advTm="1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C91C-415A-4650-AB14-B7356AC1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C0B-6D2F-49D1-99D1-4FACB591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Signature Pedagogy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Field Education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Generalist Perspective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Social Work Applications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Interview Process Tips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B7FEF-EF9A-477F-A458-3B29B87CD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6" name="Picture 5" descr="Text">
            <a:extLst>
              <a:ext uri="{FF2B5EF4-FFF2-40B4-BE49-F238E27FC236}">
                <a16:creationId xmlns:a16="http://schemas.microsoft.com/office/drawing/2014/main" id="{51A3D242-1D85-3E81-FE4B-E015C10A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36301" y="1345329"/>
            <a:ext cx="4501421" cy="3560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58E7E-B6CE-F4C6-B89F-A64E2FAAEAD5}"/>
              </a:ext>
            </a:extLst>
          </p:cNvPr>
          <p:cNvSpPr txBox="1"/>
          <p:nvPr/>
        </p:nvSpPr>
        <p:spPr>
          <a:xfrm>
            <a:off x="5636301" y="4905649"/>
            <a:ext cx="45014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nursemanifest.com/2015/08/11/the-promise-of-nursing-social-justice-and-health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D13597-A8AE-D409-7E00-63CA7D84A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5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57"/>
    </mc:Choice>
    <mc:Fallback>
      <p:transition spd="slow" advTm="6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6BDC9-8E37-1880-79F4-78502DD1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C1482-52EB-F5CF-AD4B-EBE20DAA45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1" spc="-5" dirty="0">
                <a:latin typeface="Calibri"/>
                <a:cs typeface="Calibri"/>
              </a:rPr>
              <a:t>Check all social </a:t>
            </a:r>
            <a:r>
              <a:rPr lang="en-US" sz="2800" b="1" spc="-10" dirty="0">
                <a:latin typeface="Calibri"/>
                <a:cs typeface="Calibri"/>
              </a:rPr>
              <a:t>media  accounts and confirm  </a:t>
            </a:r>
            <a:r>
              <a:rPr lang="en-US" sz="2800" b="1" spc="-15" dirty="0">
                <a:latin typeface="Calibri"/>
                <a:cs typeface="Calibri"/>
              </a:rPr>
              <a:t>your </a:t>
            </a:r>
            <a:r>
              <a:rPr lang="en-US" sz="2800" b="1" spc="-10" dirty="0">
                <a:latin typeface="Calibri"/>
                <a:cs typeface="Calibri"/>
              </a:rPr>
              <a:t>account </a:t>
            </a:r>
            <a:r>
              <a:rPr lang="en-US" sz="2800" b="1" spc="-15" dirty="0">
                <a:latin typeface="Calibri"/>
                <a:cs typeface="Calibri"/>
              </a:rPr>
              <a:t>reflects </a:t>
            </a:r>
            <a:r>
              <a:rPr lang="en-US" sz="2800" b="1" spc="-10" dirty="0">
                <a:latin typeface="Calibri"/>
                <a:cs typeface="Calibri"/>
              </a:rPr>
              <a:t>the  image	that </a:t>
            </a:r>
            <a:r>
              <a:rPr lang="en-US" sz="2800" b="1" spc="-15" dirty="0">
                <a:latin typeface="Calibri"/>
                <a:cs typeface="Calibri"/>
              </a:rPr>
              <a:t>would </a:t>
            </a:r>
            <a:r>
              <a:rPr lang="en-US" sz="2800" b="1" spc="-20" dirty="0">
                <a:latin typeface="Calibri"/>
                <a:cs typeface="Calibri"/>
              </a:rPr>
              <a:t>encourage </a:t>
            </a:r>
            <a:r>
              <a:rPr lang="en-US" sz="2800" b="1" spc="-5" dirty="0">
                <a:latin typeface="Calibri"/>
                <a:cs typeface="Calibri"/>
              </a:rPr>
              <a:t>an  </a:t>
            </a:r>
            <a:r>
              <a:rPr lang="en-US" sz="2800" b="1" spc="-20" dirty="0">
                <a:latin typeface="Calibri"/>
                <a:cs typeface="Calibri"/>
              </a:rPr>
              <a:t>organization </a:t>
            </a:r>
            <a:r>
              <a:rPr lang="en-US" sz="2800" b="1" spc="-15" dirty="0">
                <a:latin typeface="Calibri"/>
                <a:cs typeface="Calibri"/>
              </a:rPr>
              <a:t>to </a:t>
            </a:r>
            <a:r>
              <a:rPr lang="en-US" sz="2800" b="1" spc="-25" dirty="0">
                <a:latin typeface="Calibri"/>
                <a:cs typeface="Calibri"/>
              </a:rPr>
              <a:t>invest </a:t>
            </a:r>
            <a:r>
              <a:rPr lang="en-US" sz="2800" b="1" spc="-10" dirty="0">
                <a:latin typeface="Calibri"/>
                <a:cs typeface="Calibri"/>
              </a:rPr>
              <a:t>in </a:t>
            </a:r>
            <a:r>
              <a:rPr lang="en-US" sz="2800" b="1" spc="-15" dirty="0">
                <a:latin typeface="Calibri"/>
                <a:cs typeface="Calibri"/>
              </a:rPr>
              <a:t>your </a:t>
            </a:r>
            <a:r>
              <a:rPr lang="en-US" sz="2800" b="1" spc="-10" dirty="0">
                <a:latin typeface="Calibri"/>
                <a:cs typeface="Calibri"/>
              </a:rPr>
              <a:t>growth </a:t>
            </a:r>
            <a:r>
              <a:rPr lang="en-US" sz="2800" b="1" spc="-5" dirty="0">
                <a:latin typeface="Calibri"/>
                <a:cs typeface="Calibri"/>
              </a:rPr>
              <a:t>and </a:t>
            </a:r>
            <a:r>
              <a:rPr lang="en-US" sz="2800" b="1" spc="-15" dirty="0">
                <a:latin typeface="Calibri"/>
                <a:cs typeface="Calibri"/>
              </a:rPr>
              <a:t>development.</a:t>
            </a:r>
            <a:endParaRPr lang="en-US" sz="2800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A65E91-E6C5-6EFF-483F-F22084C9B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373838"/>
            <a:ext cx="3511600" cy="2633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C3BC87-C31F-2B68-46FF-0023F68D0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A5283-9A61-360A-AE42-AC054F7BB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817" y="3281895"/>
            <a:ext cx="2975106" cy="31458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4D2727-C269-78B5-DAD0-594AB6894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36"/>
    </mc:Choice>
    <mc:Fallback>
      <p:transition spd="slow" advTm="4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E64E-71E3-E1D6-0906-8C0C5E43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questions to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44F9-200A-E7F2-0691-4004ACAC2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5600" marR="132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How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can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(as an intern)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assist 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your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agency in achieving its  mission</a:t>
            </a:r>
            <a:r>
              <a:rPr kumimoji="0" lang="en-US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statement?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Please describe specific direct practice opportunities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will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have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as an 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intern to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develop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four core 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areas: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rPr>
              <a:t>Engagement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rPr>
              <a:t>Assessment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rPr>
              <a:t>Intervention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,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US" sz="24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</a:rPr>
              <a:t>Evaluation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0D7EF-5693-8D99-C043-D7708D8E90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3.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School of Social </a:t>
            </a:r>
            <a:r>
              <a:rPr kumimoji="0" lang="en-US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Work and Family Sciences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requires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minimum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of one 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hour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of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weekly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supervision,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is  this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feasible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at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this 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organization?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4. Please describe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your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“ideal” 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Undergraduate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social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work 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intern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7F1D2-4B6E-17EF-6CB2-FD1C9B1338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3B282-1F17-351D-C98A-E0BE7A609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060" y="4518504"/>
            <a:ext cx="2670279" cy="11461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45A9AC-5505-6284-1C05-72FA6F3A9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2"/>
    </mc:Choice>
    <mc:Fallback>
      <p:transition spd="slow" advTm="2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EF495-5DE7-6E76-E882-FA8E199D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questions the agency will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42C0B-FB27-0110-86D8-C6B507AAB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Tell us about yourself.</a:t>
            </a:r>
            <a:endParaRPr lang="en-US" b="0" i="0" dirty="0">
              <a:solidFill>
                <a:srgbClr val="7A7A7A"/>
              </a:solidFill>
              <a:effectLst/>
            </a:endParaRPr>
          </a:p>
          <a:p>
            <a:pPr algn="just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Why did you pursue social work as a career? OR Why do you want to be a social worker?</a:t>
            </a:r>
            <a:endParaRPr lang="en-US" b="0" i="0" dirty="0">
              <a:solidFill>
                <a:srgbClr val="7A7A7A"/>
              </a:solidFill>
              <a:effectLst/>
            </a:endParaRPr>
          </a:p>
          <a:p>
            <a:pPr algn="just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What do you know about this agency or organization?</a:t>
            </a:r>
            <a:endParaRPr lang="en-US" b="0" i="0" dirty="0">
              <a:solidFill>
                <a:srgbClr val="7A7A7A"/>
              </a:solidFill>
              <a:effectLst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E49C8-1D63-72E4-8964-F67E871545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4. Have you had the experience of working with people of a race or sexual orientation different from yours?</a:t>
            </a:r>
          </a:p>
          <a:p>
            <a:r>
              <a:rPr lang="en-US" dirty="0">
                <a:solidFill>
                  <a:schemeClr val="tx1"/>
                </a:solidFill>
              </a:rPr>
              <a:t>5. Why should you be chosen for this role?</a:t>
            </a:r>
          </a:p>
          <a:p>
            <a:r>
              <a:rPr lang="en-US" dirty="0">
                <a:solidFill>
                  <a:schemeClr val="tx1"/>
                </a:solidFill>
              </a:rPr>
              <a:t>6. How will you ensure that your duty as a social worker is carried out to the highest standards possible?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B00DB-5A23-E4C8-B70F-E0738B2ED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F7D405-6280-94AB-8F4B-82E62848B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5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3"/>
    </mc:Choice>
    <mc:Fallback>
      <p:transition spd="slow" advTm="1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5F1107-488C-6259-D7AE-09589D7C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time- breathe!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F0C9A6-5483-AA1F-A14C-EC12258D1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3695" marR="0" lvl="0" indent="-340995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</a:tabLst>
              <a:defRPr/>
            </a:pP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 </a:t>
            </a:r>
            <a:r>
              <a:rPr kumimoji="0" lang="en-US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forth 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 with</a:t>
            </a:r>
            <a:r>
              <a:rPr kumimoji="0" lang="en-US" sz="4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4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Courage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0" lvl="0" indent="-340995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  <a:tab pos="1637030" algn="l"/>
              </a:tabLst>
              <a:defRPr/>
            </a:pPr>
            <a:r>
              <a:rPr kumimoji="0" lang="en-US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Interact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with</a:t>
            </a:r>
            <a:r>
              <a:rPr kumimoji="0" lang="en-US" sz="4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4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Compassion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3695" marR="5080" lvl="0" indent="-340995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3695" algn="l"/>
                <a:tab pos="354330" algn="l"/>
                <a:tab pos="2068195" algn="l"/>
              </a:tabLst>
              <a:defRPr/>
            </a:pP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Interview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-	with </a:t>
            </a:r>
            <a:r>
              <a:rPr kumimoji="0" lang="en-US" sz="4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Competence 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lang="en-US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 demonstrate </a:t>
            </a: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 </a:t>
            </a:r>
            <a:r>
              <a:rPr kumimoji="0" lang="en-US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 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 </a:t>
            </a: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lang="en-US" sz="4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organization, </a:t>
            </a:r>
            <a:r>
              <a:rPr kumimoji="0" lang="en-US" sz="4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 </a:t>
            </a: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population, </a:t>
            </a:r>
            <a:r>
              <a:rPr kumimoji="0" lang="en-US" sz="4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4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  </a:t>
            </a:r>
            <a:r>
              <a:rPr kumimoji="0" lang="en-US" sz="4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school’s </a:t>
            </a:r>
            <a:r>
              <a:rPr kumimoji="0" lang="en-US" sz="4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field</a:t>
            </a:r>
            <a:r>
              <a:rPr kumimoji="0" lang="en-US" sz="40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expectations.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5AE557-E1C7-EE1B-0410-33B19D73B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37CAAA-9B9B-4C18-A168-C0B99048E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6"/>
    </mc:Choice>
    <mc:Fallback>
      <p:transition spd="slow" advTm="7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841C-A212-4DC6-A0CA-EDF3D8B1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Team is ready for your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02DED-147A-4C51-A477-0FC52AEC1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- Field Coordinator</a:t>
            </a:r>
          </a:p>
          <a:p>
            <a:r>
              <a:rPr lang="en-US" dirty="0"/>
              <a:t> - Field Contact Person </a:t>
            </a:r>
          </a:p>
          <a:p>
            <a:r>
              <a:rPr lang="en-US" dirty="0"/>
              <a:t>   - </a:t>
            </a:r>
            <a:r>
              <a:rPr lang="en-US" dirty="0">
                <a:hlinkClick r:id="rId4"/>
              </a:rPr>
              <a:t>https://www.uakron.edu/socialwork/field-education/</a:t>
            </a:r>
            <a:endParaRPr lang="en-US" dirty="0"/>
          </a:p>
          <a:p>
            <a:r>
              <a:rPr lang="en-US" dirty="0"/>
              <a:t> - Faculty Liaison</a:t>
            </a:r>
          </a:p>
          <a:p>
            <a:r>
              <a:rPr lang="en-US" dirty="0"/>
              <a:t> - Field Instructor </a:t>
            </a:r>
          </a:p>
          <a:p>
            <a:r>
              <a:rPr lang="en-US" dirty="0"/>
              <a:t> - Task Instructor (If Applicable)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FC6D5-B2F1-46F2-B790-78F33CD36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0137CC-8070-5ADD-8BA1-F47EE60BF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9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91"/>
    </mc:Choice>
    <mc:Fallback>
      <p:transition spd="slow" advTm="11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C91C-415A-4650-AB14-B7356AC1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Pedagogy is Field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C0B-6D2F-49D1-99D1-4FACB591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Represents the central form of instruction and learning in which a profession socializes its students to perform the role of practitioner</a:t>
            </a:r>
          </a:p>
          <a:p>
            <a:endParaRPr lang="en-US" dirty="0"/>
          </a:p>
          <a:p>
            <a:r>
              <a:rPr lang="en-US" dirty="0"/>
              <a:t>`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B7FEF-EF9A-477F-A458-3B29B87CD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2968E-74A4-E421-00F3-5D194914F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2705454"/>
            <a:ext cx="5509259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D5F03-F663-1B5B-F8E7-8503070B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35" y="3911602"/>
            <a:ext cx="2969009" cy="536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3EB84-33CB-B7FE-6FF4-245D7CF04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70" y="3932271"/>
            <a:ext cx="4505334" cy="536494"/>
          </a:xfrm>
          <a:prstGeom prst="rect">
            <a:avLst/>
          </a:prstGeom>
        </p:spPr>
      </p:pic>
      <p:sp>
        <p:nvSpPr>
          <p:cNvPr id="10" name="Plus Sign 9">
            <a:extLst>
              <a:ext uri="{FF2B5EF4-FFF2-40B4-BE49-F238E27FC236}">
                <a16:creationId xmlns:a16="http://schemas.microsoft.com/office/drawing/2014/main" id="{27BF4868-7627-1417-9638-5F8B409A9C71}"/>
              </a:ext>
            </a:extLst>
          </p:cNvPr>
          <p:cNvSpPr/>
          <p:nvPr/>
        </p:nvSpPr>
        <p:spPr>
          <a:xfrm>
            <a:off x="6026385" y="3931529"/>
            <a:ext cx="471951" cy="53649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4956FB-CAEC-678E-2298-2738AD57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8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64"/>
    </mc:Choice>
    <mc:Fallback>
      <p:transition spd="slow" advTm="5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C91C-415A-4650-AB14-B7356AC1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Pedagogy is Field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C0B-6D2F-49D1-99D1-4FACB591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/>
            <a:r>
              <a:rPr lang="en-US" b="1" i="0" u="none" strike="noStrike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In addition to social work, other professions use this as a foundation of professional socialization: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Medicine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Law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Education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B7FEF-EF9A-477F-A458-3B29B87CD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7AE7D5-2446-9BDE-CC54-E090F8FAB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0"/>
    </mc:Choice>
    <mc:Fallback>
      <p:transition spd="slow" advTm="1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2101-B34D-86CE-C007-4A72ADB9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2237860"/>
          </a:xfrm>
        </p:spPr>
        <p:txBody>
          <a:bodyPr/>
          <a:lstStyle/>
          <a:p>
            <a:r>
              <a:rPr lang="en-US" dirty="0"/>
              <a:t>Field Education Structure and Expectations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04DBE-1F84-B797-DA10-C248C7820D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83CE41-FE72-138C-0A03-F4EA86B81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9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8"/>
    </mc:Choice>
    <mc:Fallback>
      <p:transition spd="slow" advTm="1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C91C-415A-4650-AB14-B7356AC1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Education Structure and expectations for MSW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C0B-6D2F-49D1-99D1-4FACB591A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Grade structure – Pass or Fail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Credit or No Credit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 Credit or Fail = repeat field  education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Credit  = Pass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 fontAlgn="base"/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1 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 hour of weekly  supervision with field  instructor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1 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Required visit by Faculty  Field Liaison per semester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B7FEF-EF9A-477F-A458-3B29B87CD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FB7710-324A-6F2F-853F-E59D577BB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91"/>
    </mc:Choice>
    <mc:Fallback>
      <p:transition spd="slow" advTm="15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B225-0179-4E74-0AA2-561D9EDD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all" spc="10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Field Education Structure and expectations for MSW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EA60-C258-5B12-355E-7D665785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Two consecutive semesters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Generalist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(Foundation) students</a:t>
            </a:r>
          </a:p>
          <a:p>
            <a:pPr lvl="1" fontAlgn="base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Must complete 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200 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hours per semester-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16 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hours per week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Specialist (Concentration) students </a:t>
            </a:r>
          </a:p>
          <a:p>
            <a:pPr lvl="1" fontAlgn="base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Must complete 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250 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hours per semester-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17 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hours  per week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3 credit hours per semester for field education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3733F-1655-E519-A676-31BE0B0757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DDCC99-5A98-C236-290C-D6DFE7F04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44"/>
    </mc:Choice>
    <mc:Fallback>
      <p:transition spd="slow" advTm="19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B225-0179-4E74-0AA2-561D9EDD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all" spc="10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Field Education Structure and expectations: Generalist (Foundation) Year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EA60-C258-5B12-355E-7D665785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Two consecutive semesters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Field begins at the start of the semester</a:t>
            </a:r>
            <a:endParaRPr lang="en-US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Generalist (Foundation)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-Full-time Student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1st year-1st placement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Generalist (Foundation)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 Part-time Student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2nd year – 1st placement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3733F-1655-E519-A676-31BE0B0757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social work and family sciences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695C03-497D-40FC-A202-C22447265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91"/>
    </mc:Choice>
    <mc:Fallback>
      <p:transition spd="slow" advTm="51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o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20101</TotalTime>
  <Words>1746</Words>
  <Application>Microsoft Office PowerPoint</Application>
  <PresentationFormat>Widescreen</PresentationFormat>
  <Paragraphs>220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Impact</vt:lpstr>
      <vt:lpstr>Segoe UI</vt:lpstr>
      <vt:lpstr>Times New Roman</vt:lpstr>
      <vt:lpstr>Verdana</vt:lpstr>
      <vt:lpstr>Roo</vt:lpstr>
      <vt:lpstr>Roo 150</vt:lpstr>
      <vt:lpstr>Field education</vt:lpstr>
      <vt:lpstr>Graduate student Field Contact Person</vt:lpstr>
      <vt:lpstr>Overview Agenda</vt:lpstr>
      <vt:lpstr>Signature Pedagogy is Field Education</vt:lpstr>
      <vt:lpstr>Signature Pedagogy is Field Education</vt:lpstr>
      <vt:lpstr>Field Education Structure and Expectations</vt:lpstr>
      <vt:lpstr>Field Education Structure and expectations for MSW</vt:lpstr>
      <vt:lpstr>Field Education Structure and expectations for MSW</vt:lpstr>
      <vt:lpstr>Field Education Structure and expectations: Generalist (Foundation) Year</vt:lpstr>
      <vt:lpstr>Field Education Structure and expectations: Specialist (Concentration) Year</vt:lpstr>
      <vt:lpstr>Field Education Structure and expectations for MSW </vt:lpstr>
      <vt:lpstr>Generalist practice</vt:lpstr>
      <vt:lpstr>   Field AGENCY Sites</vt:lpstr>
      <vt:lpstr>Micro/ Macro</vt:lpstr>
      <vt:lpstr>Micro and macro client systems</vt:lpstr>
      <vt:lpstr>Potential Practice Areas and Target Populations</vt:lpstr>
      <vt:lpstr>Field education terminology</vt:lpstr>
      <vt:lpstr>Securing your field placement</vt:lpstr>
      <vt:lpstr>Securing your field placement</vt:lpstr>
      <vt:lpstr>Placement forms and process</vt:lpstr>
      <vt:lpstr>Field placement at place of employment (fape)</vt:lpstr>
      <vt:lpstr>Securing a field placement</vt:lpstr>
      <vt:lpstr>Interview Process </vt:lpstr>
      <vt:lpstr>Contacting potential field agency</vt:lpstr>
      <vt:lpstr>Template email</vt:lpstr>
      <vt:lpstr>Helpful tips</vt:lpstr>
      <vt:lpstr>Virtual interview tips</vt:lpstr>
      <vt:lpstr>Professional appearance and behavior</vt:lpstr>
      <vt:lpstr>You are unknown… for now!</vt:lpstr>
      <vt:lpstr>Social media</vt:lpstr>
      <vt:lpstr>Potential questions to ask</vt:lpstr>
      <vt:lpstr>Potential questions the agency will ask</vt:lpstr>
      <vt:lpstr>It is time- breathe!</vt:lpstr>
      <vt:lpstr>Field Team is ready for your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Jina Sang</cp:lastModifiedBy>
  <cp:revision>83</cp:revision>
  <cp:lastPrinted>2020-01-23T21:16:43Z</cp:lastPrinted>
  <dcterms:created xsi:type="dcterms:W3CDTF">2020-01-21T19:42:16Z</dcterms:created>
  <dcterms:modified xsi:type="dcterms:W3CDTF">2023-03-29T15:07:48Z</dcterms:modified>
</cp:coreProperties>
</file>